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9"/>
  </p:notesMasterIdLst>
  <p:sldIdLst>
    <p:sldId id="256" r:id="rId2"/>
    <p:sldId id="257" r:id="rId3"/>
    <p:sldId id="269" r:id="rId4"/>
    <p:sldId id="271" r:id="rId5"/>
    <p:sldId id="272" r:id="rId6"/>
    <p:sldId id="261" r:id="rId7"/>
    <p:sldId id="27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873BE-CF67-4BB8-BFE0-96FD285DFEF2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E6B425-2778-4A99-A9FD-71610173E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39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stages, </a:t>
            </a:r>
            <a:r>
              <a:rPr lang="en-US" dirty="0" err="1"/>
              <a:t>abcde</a:t>
            </a:r>
            <a:r>
              <a:rPr lang="en-US" dirty="0"/>
              <a:t>, a is most severe with no </a:t>
            </a:r>
            <a:r>
              <a:rPr lang="en-US" dirty="0" err="1"/>
              <a:t>motorsensory</a:t>
            </a:r>
            <a:r>
              <a:rPr lang="en-US" dirty="0"/>
              <a:t> function</a:t>
            </a:r>
          </a:p>
          <a:p>
            <a:r>
              <a:rPr lang="en-US" dirty="0"/>
              <a:t>Will be demonstrated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6B425-2778-4A99-A9FD-71610173EA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63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trailing different variations of </a:t>
            </a:r>
            <a:r>
              <a:rPr lang="en-US" dirty="0" err="1"/>
              <a:t>hyperparamaters</a:t>
            </a:r>
            <a:r>
              <a:rPr lang="en-US" dirty="0"/>
              <a:t> for each of these, our best model was elastic net with 72% on the test accuracy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E6B425-2778-4A99-A9FD-71610173EA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77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Pages to tabs, more information, inference client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6B425-2778-4A99-A9FD-71610173EA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9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152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4680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07843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66826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4641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6019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20349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16489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1584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4867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6618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0804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7852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0945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951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536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5838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805092B-7533-404F-916E-0222CC43864D}" type="datetimeFigureOut">
              <a:rPr lang="en-CA" smtClean="0"/>
              <a:t>2021-11-16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CA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0DA04F3-0202-44DA-9260-E80E5F0617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5181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96CD-ED67-437F-A031-98735D0CF2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SCI Recovery</a:t>
            </a:r>
            <a:br>
              <a:rPr lang="en-US" dirty="0"/>
            </a:br>
            <a:r>
              <a:rPr lang="en-US" dirty="0"/>
              <a:t>CS 6460: Ed. Tech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9F9D9D-E6F7-48AF-A6C8-4A4F78284F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MILESTONE #2</a:t>
            </a:r>
          </a:p>
          <a:p>
            <a:r>
              <a:rPr lang="en-US" dirty="0"/>
              <a:t>By </a:t>
            </a:r>
            <a:r>
              <a:rPr lang="en-US" dirty="0" err="1"/>
              <a:t>dhruv</a:t>
            </a:r>
            <a:r>
              <a:rPr lang="en-US" dirty="0"/>
              <a:t> Kapoor, </a:t>
            </a:r>
            <a:r>
              <a:rPr lang="en-US" dirty="0" err="1"/>
              <a:t>Tolga</a:t>
            </a:r>
            <a:r>
              <a:rPr lang="en-US" dirty="0"/>
              <a:t> </a:t>
            </a:r>
            <a:r>
              <a:rPr lang="en-US" dirty="0" err="1"/>
              <a:t>Saygi</a:t>
            </a:r>
            <a:r>
              <a:rPr lang="en-US" dirty="0"/>
              <a:t>, </a:t>
            </a:r>
            <a:r>
              <a:rPr lang="en-US" dirty="0" err="1"/>
              <a:t>clark</a:t>
            </a:r>
            <a:r>
              <a:rPr lang="en-US" dirty="0"/>
              <a:t> </a:t>
            </a:r>
            <a:r>
              <a:rPr lang="en-US" dirty="0" err="1"/>
              <a:t>xu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49472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45E4-48CA-45DC-9A5A-1B1E658BF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E688-00F2-439A-8A64-31CF75ED2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create a mobile application based on information surrounding spinal cord injuries (SCIs)</a:t>
            </a:r>
          </a:p>
          <a:p>
            <a:r>
              <a:rPr lang="en-US" dirty="0"/>
              <a:t>To provide educational content on the difficulty of predicting recovery following such injuries</a:t>
            </a:r>
          </a:p>
          <a:p>
            <a:r>
              <a:rPr lang="en-US" dirty="0"/>
              <a:t>To engage in novel research around predicting SCI recovery with respect to the ASIA impairment scale, which has widespread medical usage</a:t>
            </a:r>
          </a:p>
          <a:p>
            <a:r>
              <a:rPr lang="en-US" dirty="0"/>
              <a:t>To plug in predictive machine learning into the application so inference can be run for provided patient details</a:t>
            </a:r>
          </a:p>
        </p:txBody>
      </p:sp>
    </p:spTree>
    <p:extLst>
      <p:ext uri="{BB962C8B-B14F-4D97-AF65-F5344CB8AC3E}">
        <p14:creationId xmlns:p14="http://schemas.microsoft.com/office/powerpoint/2010/main" val="2459292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45E4-48CA-45DC-9A5A-1B1E658BF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From Milestone #1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E688-00F2-439A-8A64-31CF75ED2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NSCISC dataset was retrieved, which had ~30,000 patient samples from the United States</a:t>
            </a:r>
          </a:p>
          <a:p>
            <a:r>
              <a:rPr lang="en-US" dirty="0"/>
              <a:t>Extensive programmatic mapping was done by referencing a data dictionary so that data values could be translated into understandable names</a:t>
            </a:r>
          </a:p>
          <a:p>
            <a:r>
              <a:rPr lang="en-US" dirty="0"/>
              <a:t>Exploratory data analysis was performed to identify problematic data features in terms of missing values and abnormally prevalent values</a:t>
            </a:r>
          </a:p>
          <a:p>
            <a:r>
              <a:rPr lang="en-US" dirty="0"/>
              <a:t>Mobile application was scaffolded with different screens and text</a:t>
            </a:r>
          </a:p>
          <a:p>
            <a:r>
              <a:rPr lang="en-US" dirty="0"/>
              <a:t>Ubuntu server, which will host the ML model and inference API, was created with a basic Falcon endpoint that was accessible through a REST call</a:t>
            </a:r>
          </a:p>
        </p:txBody>
      </p:sp>
    </p:spTree>
    <p:extLst>
      <p:ext uri="{BB962C8B-B14F-4D97-AF65-F5344CB8AC3E}">
        <p14:creationId xmlns:p14="http://schemas.microsoft.com/office/powerpoint/2010/main" val="372310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45E4-48CA-45DC-9A5A-1B1E658BF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Progress: Model Training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E688-00F2-439A-8A64-31CF75ED2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was extensive work done to tune different models in order to achieve the highest accuracy on predicting ASIA score</a:t>
            </a:r>
          </a:p>
          <a:p>
            <a:r>
              <a:rPr lang="en-US" dirty="0"/>
              <a:t>The </a:t>
            </a:r>
            <a:r>
              <a:rPr lang="en-US" dirty="0" err="1"/>
              <a:t>train:test</a:t>
            </a:r>
            <a:r>
              <a:rPr lang="en-US" dirty="0"/>
              <a:t> split was roughly 90:10 and test data started for injuries since 2006</a:t>
            </a:r>
          </a:p>
          <a:p>
            <a:r>
              <a:rPr lang="en-US" dirty="0"/>
              <a:t>Training results:</a:t>
            </a:r>
          </a:p>
          <a:p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8249B3-5EFF-4E3A-85E6-801EA8F913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01522"/>
              </p:ext>
            </p:extLst>
          </p:nvPr>
        </p:nvGraphicFramePr>
        <p:xfrm>
          <a:off x="3576715" y="4029055"/>
          <a:ext cx="8127999" cy="2681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38119802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0909540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76905068"/>
                    </a:ext>
                  </a:extLst>
                </a:gridCol>
              </a:tblGrid>
              <a:tr h="29789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Model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Train Accuracy (%)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Test Accuracy (%)</a:t>
                      </a:r>
                      <a:endParaRPr lang="en-CA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48622"/>
                  </a:ext>
                </a:extLst>
              </a:tr>
              <a:tr h="29789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Elastic Net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82.0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72.0</a:t>
                      </a:r>
                      <a:endParaRPr lang="en-CA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939354"/>
                  </a:ext>
                </a:extLst>
              </a:tr>
              <a:tr h="29789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Logistic Regression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82.0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71.8</a:t>
                      </a:r>
                      <a:endParaRPr lang="en-CA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6853836"/>
                  </a:ext>
                </a:extLst>
              </a:tr>
              <a:tr h="29789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Random Forest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94.2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69.8</a:t>
                      </a:r>
                      <a:endParaRPr lang="en-CA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696681"/>
                  </a:ext>
                </a:extLst>
              </a:tr>
              <a:tr h="29789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KNN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83.5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69.6</a:t>
                      </a:r>
                      <a:endParaRPr lang="en-CA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384917"/>
                  </a:ext>
                </a:extLst>
              </a:tr>
              <a:tr h="29789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Gradient Boost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86.2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67.2</a:t>
                      </a:r>
                      <a:endParaRPr lang="en-CA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97476"/>
                  </a:ext>
                </a:extLst>
              </a:tr>
              <a:tr h="29789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Decision Tree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94.2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60.9</a:t>
                      </a:r>
                      <a:endParaRPr lang="en-CA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258376"/>
                  </a:ext>
                </a:extLst>
              </a:tr>
              <a:tr h="29789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AdaBoost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72.4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49.8</a:t>
                      </a:r>
                      <a:endParaRPr lang="en-CA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6265765"/>
                  </a:ext>
                </a:extLst>
              </a:tr>
              <a:tr h="297892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Gaussian NB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48.2</a:t>
                      </a:r>
                      <a:endParaRPr lang="en-CA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27.6</a:t>
                      </a:r>
                      <a:endParaRPr lang="en-CA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81988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163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45E4-48CA-45DC-9A5A-1B1E658BF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Progress: Ubuntu Server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E688-00F2-439A-8A64-31CF75ED2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environment manifest was created for Windows and Ubuntu so cross-platform development can translate between team members and the server</a:t>
            </a:r>
          </a:p>
          <a:p>
            <a:r>
              <a:rPr lang="en-US" dirty="0"/>
              <a:t>Inference API was created on the server to take in prediction requests and output an ASIA classification</a:t>
            </a:r>
          </a:p>
          <a:p>
            <a:r>
              <a:rPr lang="en-US" dirty="0"/>
              <a:t>The inference code itself was written to pull any model we have trained with ease since the training features are consistent across them all</a:t>
            </a:r>
          </a:p>
          <a:p>
            <a:r>
              <a:rPr lang="en-US" dirty="0"/>
              <a:t>More on this…</a:t>
            </a:r>
          </a:p>
        </p:txBody>
      </p:sp>
    </p:spTree>
    <p:extLst>
      <p:ext uri="{BB962C8B-B14F-4D97-AF65-F5344CB8AC3E}">
        <p14:creationId xmlns:p14="http://schemas.microsoft.com/office/powerpoint/2010/main" val="2023405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5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82CD8B-0921-4830-A122-EF849C7F9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EBEBEB"/>
                </a:solidFill>
              </a:rPr>
              <a:t>Progress: Mobile App</a:t>
            </a:r>
            <a:endParaRPr lang="en-US" sz="54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4" name="demo1">
            <a:hlinkClick r:id="" action="ppaction://media"/>
            <a:extLst>
              <a:ext uri="{FF2B5EF4-FFF2-40B4-BE49-F238E27FC236}">
                <a16:creationId xmlns:a16="http://schemas.microsoft.com/office/drawing/2014/main" id="{AED5E38F-0BCA-4D95-AD90-3248C6433C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85931" y="1371600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91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3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45E4-48CA-45DC-9A5A-1B1E658BF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DE688-00F2-439A-8A64-31CF75ED2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research and implement variable importance to provide further education into how certain features can impact recovery predictions</a:t>
            </a:r>
          </a:p>
          <a:p>
            <a:r>
              <a:rPr lang="en-US" dirty="0"/>
              <a:t>To incorporate variable importance results on the mobile application</a:t>
            </a:r>
          </a:p>
          <a:p>
            <a:r>
              <a:rPr lang="en-US" dirty="0"/>
              <a:t>To continue iterating on the static educational content on the mobile application</a:t>
            </a:r>
          </a:p>
          <a:p>
            <a:r>
              <a:rPr lang="en-US" dirty="0"/>
              <a:t>To refine any mobile application design decisions in terms of how content </a:t>
            </a:r>
            <a:r>
              <a:rPr lang="en-US"/>
              <a:t>is displayed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7317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159</TotalTime>
  <Words>446</Words>
  <Application>Microsoft Office PowerPoint</Application>
  <PresentationFormat>Widescreen</PresentationFormat>
  <Paragraphs>63</Paragraphs>
  <Slides>7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Wingdings 3</vt:lpstr>
      <vt:lpstr>Ion Boardroom</vt:lpstr>
      <vt:lpstr> SCI Recovery CS 6460: Ed. Tech</vt:lpstr>
      <vt:lpstr>Purpose</vt:lpstr>
      <vt:lpstr>Recap From Milestone #1</vt:lpstr>
      <vt:lpstr>Progress: Model Training</vt:lpstr>
      <vt:lpstr>Progress: Ubuntu Server</vt:lpstr>
      <vt:lpstr>Progress: Mobile App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6460: Ed. Tech</dc:title>
  <dc:creator>Kapoor, Dhruv</dc:creator>
  <cp:lastModifiedBy>Kapoor, Dhruv</cp:lastModifiedBy>
  <cp:revision>8</cp:revision>
  <dcterms:created xsi:type="dcterms:W3CDTF">2021-10-24T00:44:43Z</dcterms:created>
  <dcterms:modified xsi:type="dcterms:W3CDTF">2021-11-17T00:38:19Z</dcterms:modified>
</cp:coreProperties>
</file>

<file path=docProps/thumbnail.jpeg>
</file>